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72" r:id="rId14"/>
    <p:sldId id="274" r:id="rId15"/>
    <p:sldId id="273" r:id="rId16"/>
    <p:sldId id="265" r:id="rId17"/>
    <p:sldId id="275" r:id="rId18"/>
    <p:sldId id="268" r:id="rId19"/>
    <p:sldId id="277" r:id="rId20"/>
    <p:sldId id="278" r:id="rId21"/>
    <p:sldId id="269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C930B-0FAD-43E4-BABA-C928A98B576F}" v="4" dt="2022-11-28T14:52:08.992"/>
    <p1510:client id="{3AEA5CD3-966F-44D3-A1DB-6EB12AA694EC}" v="501" dt="2022-11-28T15:26:41.520"/>
    <p1510:client id="{78EB3C6C-91CA-4AC1-89BA-6320BB14626D}" v="368" dt="2022-11-27T19:58:59.933"/>
    <p1510:client id="{7DF3469A-14E8-4132-9AF2-33EEC5EA8ACE}" v="140" dt="2022-11-24T17:53:32.309"/>
    <p1510:client id="{E183486E-192C-4C1E-95A8-149A40918D00}" v="40" dt="2022-11-24T17:27:12.967"/>
    <p1510:client id="{FAF137CA-4D27-4724-B3A2-3515BCB02AE9}" v="2" dt="2022-11-27T22:22:01.97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ose-up of wild plants growing between rocks"/>
          <p:cNvSpPr>
            <a:spLocks noGrp="1"/>
          </p:cNvSpPr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Large rock formation under dark clouds with a dirt road in the foreground"/>
          <p:cNvSpPr>
            <a:spLocks noGrp="1"/>
          </p:cNvSpPr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Close-up of a wild plant growing between lava rocks"/>
          <p:cNvSpPr>
            <a:spLocks noGrp="1"/>
          </p:cNvSpPr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terfall surrounded by a green rocky landscape"/>
          <p:cNvSpPr>
            <a:spLocks noGrp="1"/>
          </p:cNvSpPr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>
            <a:spLocks noGrp="1"/>
          </p:cNvSpPr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Moss-covered rocks"/>
          <p:cNvSpPr>
            <a:spLocks noGrp="1"/>
          </p:cNvSpPr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Large rock formation under dark clouds with a dirt road in the foreground"/>
          <p:cNvSpPr>
            <a:spLocks noGrp="1"/>
          </p:cNvSpPr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tif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4NOuBiF2aTcjZ-u5-cZsmWdBruo8iTPAJhHc0YRMHsKk8G355_VBXBU3o0Afn1NZK9mXkQkKaan2rvMkwYIAbOTWPQ_nDCAHeVXKPSd9AaHmR64_lL7mTKZslCnHIVDUBBDYOOg856vplwS_MQSmQQSzE4RmioVMCDGpk7qH0ITZkZQw-LvnYknZb-_tig.png" descr="4NOuBiF2aTcjZ-u5-cZsmWdBruo8iTPAJhHc0YRMHsKk8G355_VBXBU3o0Afn1NZK9mXkQkKaan2rvMkwYIAbOTWPQ_nDCAHeVXKPSd9AaHmR64_lL7mTKZslCnHIVDUBBDYOOg856vplwS_MQSmQQSzE4RmioVMCDGpk7qH0ITZkZQw-LvnYknZb-_ti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808" y="155031"/>
            <a:ext cx="3150384" cy="394290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What Factors Are Responsible for Corporate Employee Attrition?"/>
          <p:cNvSpPr txBox="1">
            <a:spLocks noGrp="1"/>
          </p:cNvSpPr>
          <p:nvPr>
            <p:ph type="ctrTitle"/>
          </p:nvPr>
        </p:nvSpPr>
        <p:spPr>
          <a:xfrm>
            <a:off x="1206498" y="2705561"/>
            <a:ext cx="21971004" cy="4648201"/>
          </a:xfrm>
          <a:prstGeom prst="rect">
            <a:avLst/>
          </a:prstGeom>
        </p:spPr>
        <p:txBody>
          <a:bodyPr/>
          <a:lstStyle>
            <a:lvl1pPr algn="ctr">
              <a:defRPr sz="10400" spc="-208">
                <a:solidFill>
                  <a:srgbClr val="000000"/>
                </a:solidFill>
              </a:defRPr>
            </a:lvl1pPr>
          </a:lstStyle>
          <a:p>
            <a:r>
              <a:t>What Factors Are Responsible for Corporate Employee Attrition?</a:t>
            </a:r>
          </a:p>
        </p:txBody>
      </p:sp>
      <p:sp>
        <p:nvSpPr>
          <p:cNvPr id="153" name="Department of Computer Science"/>
          <p:cNvSpPr txBox="1">
            <a:spLocks noGrp="1"/>
          </p:cNvSpPr>
          <p:nvPr>
            <p:ph type="subTitle" sz="quarter" idx="1"/>
          </p:nvPr>
        </p:nvSpPr>
        <p:spPr>
          <a:xfrm>
            <a:off x="1206500" y="8274070"/>
            <a:ext cx="21971000" cy="1905001"/>
          </a:xfrm>
          <a:prstGeom prst="rect">
            <a:avLst/>
          </a:prstGeom>
        </p:spPr>
        <p:txBody>
          <a:bodyPr/>
          <a:lstStyle>
            <a:lvl1pPr algn="ctr">
              <a:defRPr sz="5000">
                <a:solidFill>
                  <a:srgbClr val="000000"/>
                </a:solidFill>
              </a:defRPr>
            </a:lvl1pPr>
          </a:lstStyle>
          <a:p>
            <a:r>
              <a:t>Department of Computer Science</a:t>
            </a:r>
          </a:p>
        </p:txBody>
      </p:sp>
      <p:sp>
        <p:nvSpPr>
          <p:cNvPr id="154" name="Line"/>
          <p:cNvSpPr/>
          <p:nvPr/>
        </p:nvSpPr>
        <p:spPr>
          <a:xfrm>
            <a:off x="2923040" y="7813916"/>
            <a:ext cx="1853792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5" name="Group 5 | COMM053: Practical Business Analytics"/>
          <p:cNvSpPr txBox="1"/>
          <p:nvPr/>
        </p:nvSpPr>
        <p:spPr>
          <a:xfrm>
            <a:off x="1206499" y="11529899"/>
            <a:ext cx="21971002" cy="1743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defTabSz="825500">
              <a:lnSpc>
                <a:spcPct val="150000"/>
              </a:lnSpc>
              <a:defRPr sz="3000" b="1">
                <a:solidFill>
                  <a:srgbClr val="000000"/>
                </a:solidFill>
              </a:defRPr>
            </a:lvl1pPr>
          </a:lstStyle>
          <a:p>
            <a:r>
              <a:t>Group 5 | COMM053: Practical Business Analytics</a:t>
            </a:r>
          </a:p>
        </p:txBody>
      </p:sp>
      <p:sp>
        <p:nvSpPr>
          <p:cNvPr id="156" name="Anthony Awobasivwe | Ana Paniagua Cruz | Abdulazeez Mahmud-Ajeigbe | David Asuman | Humza Malik-Ramzan | Jason Jay Dookarun"/>
          <p:cNvSpPr txBox="1"/>
          <p:nvPr/>
        </p:nvSpPr>
        <p:spPr>
          <a:xfrm>
            <a:off x="1206499" y="12105960"/>
            <a:ext cx="21971002" cy="1743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defTabSz="825500">
              <a:lnSpc>
                <a:spcPct val="150000"/>
              </a:lnSpc>
              <a:defRPr sz="2500" b="1">
                <a:solidFill>
                  <a:srgbClr val="434343"/>
                </a:solidFill>
              </a:defRPr>
            </a:lvl1pPr>
          </a:lstStyle>
          <a:p>
            <a:r>
              <a:t>Anthony Awobasivwe | Ana Paniagua Cruz | Abdulazeez Mahmud-Ajeigbe | David Asuman | Humza Malik-Ramzan | Jason Jay Dookarun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Models Used: Decision Tre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GB" dirty="0">
                <a:ea typeface="+mn-lt"/>
                <a:cs typeface="+mn-lt"/>
              </a:rPr>
              <a:t>Unpruned Decision Tree</a:t>
            </a:r>
          </a:p>
        </p:txBody>
      </p:sp>
      <p:sp>
        <p:nvSpPr>
          <p:cNvPr id="199" name="Slide Subtitle"/>
          <p:cNvSpPr txBox="1">
            <a:spLocks noGrp="1"/>
          </p:cNvSpPr>
          <p:nvPr>
            <p:ph type="body" idx="21"/>
          </p:nvPr>
        </p:nvSpPr>
        <p:spPr>
          <a:xfrm>
            <a:off x="1277691" y="3586713"/>
            <a:ext cx="10017126" cy="934780"/>
          </a:xfrm>
          <a:prstGeom prst="rect">
            <a:avLst/>
          </a:prstGeom>
        </p:spPr>
        <p:txBody>
          <a:bodyPr lIns="45719" tIns="45719" rIns="45719" bIns="45719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Base Data</a:t>
            </a: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646" y="12620131"/>
            <a:ext cx="3147851" cy="928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585FBE25-B6C8-C4DD-A3D0-034385E24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01" y="4783814"/>
            <a:ext cx="11720509" cy="8570578"/>
          </a:xfrm>
          <a:prstGeom prst="rect">
            <a:avLst/>
          </a:prstGeom>
        </p:spPr>
      </p:pic>
      <p:sp>
        <p:nvSpPr>
          <p:cNvPr id="7" name="Slide Subtitle">
            <a:extLst>
              <a:ext uri="{FF2B5EF4-FFF2-40B4-BE49-F238E27FC236}">
                <a16:creationId xmlns:a16="http://schemas.microsoft.com/office/drawing/2014/main" id="{757573CA-6594-8485-2B86-F9079A392C73}"/>
              </a:ext>
            </a:extLst>
          </p:cNvPr>
          <p:cNvSpPr txBox="1">
            <a:spLocks/>
          </p:cNvSpPr>
          <p:nvPr/>
        </p:nvSpPr>
        <p:spPr>
          <a:xfrm>
            <a:off x="12298479" y="3584867"/>
            <a:ext cx="10017126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 anchor="t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>
                <a:solidFill>
                  <a:schemeClr val="bg1"/>
                </a:solidFill>
              </a:rPr>
              <a:t> Oversampled Data</a:t>
            </a:r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93705FD5-BD6E-E5D3-D0EB-20E5E9C11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0461" y="4788038"/>
            <a:ext cx="10660854" cy="85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6561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Models Used: Decision Tree"/>
          <p:cNvSpPr txBox="1">
            <a:spLocks noGrp="1"/>
          </p:cNvSpPr>
          <p:nvPr>
            <p:ph type="title"/>
          </p:nvPr>
        </p:nvSpPr>
        <p:spPr>
          <a:xfrm>
            <a:off x="767493" y="406708"/>
            <a:ext cx="21971000" cy="1433163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>
                <a:ea typeface="+mn-lt"/>
                <a:cs typeface="+mn-lt"/>
              </a:rPr>
              <a:t>Pre Pruned Decision Tree</a:t>
            </a: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646" y="12620131"/>
            <a:ext cx="3147851" cy="92861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Subtitle">
            <a:extLst>
              <a:ext uri="{FF2B5EF4-FFF2-40B4-BE49-F238E27FC236}">
                <a16:creationId xmlns:a16="http://schemas.microsoft.com/office/drawing/2014/main" id="{72E9B5B3-ED97-4F87-E040-F9439D77D161}"/>
              </a:ext>
            </a:extLst>
          </p:cNvPr>
          <p:cNvSpPr txBox="1">
            <a:spLocks/>
          </p:cNvSpPr>
          <p:nvPr/>
        </p:nvSpPr>
        <p:spPr>
          <a:xfrm>
            <a:off x="777512" y="4154390"/>
            <a:ext cx="8683626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 anchor="t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C2C7F5E9-8FCC-0B82-6B8F-CDB8187A055E}"/>
              </a:ext>
            </a:extLst>
          </p:cNvPr>
          <p:cNvSpPr txBox="1">
            <a:spLocks/>
          </p:cNvSpPr>
          <p:nvPr/>
        </p:nvSpPr>
        <p:spPr>
          <a:xfrm>
            <a:off x="14837600" y="1840705"/>
            <a:ext cx="5588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 anchor="t">
            <a:normAutofit fontScale="85000"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>
                <a:solidFill>
                  <a:schemeClr val="bg1"/>
                </a:solidFill>
              </a:rPr>
              <a:t>Oversampled Data</a:t>
            </a:r>
          </a:p>
        </p:txBody>
      </p:sp>
      <p:sp>
        <p:nvSpPr>
          <p:cNvPr id="10" name="Slide Subtitle">
            <a:extLst>
              <a:ext uri="{FF2B5EF4-FFF2-40B4-BE49-F238E27FC236}">
                <a16:creationId xmlns:a16="http://schemas.microsoft.com/office/drawing/2014/main" id="{9F276ADE-F6B9-F511-0533-E946085F045D}"/>
              </a:ext>
            </a:extLst>
          </p:cNvPr>
          <p:cNvSpPr txBox="1">
            <a:spLocks/>
          </p:cNvSpPr>
          <p:nvPr/>
        </p:nvSpPr>
        <p:spPr>
          <a:xfrm>
            <a:off x="14483459" y="4142566"/>
            <a:ext cx="7731126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 anchor="t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lide Subtitle">
            <a:extLst>
              <a:ext uri="{FF2B5EF4-FFF2-40B4-BE49-F238E27FC236}">
                <a16:creationId xmlns:a16="http://schemas.microsoft.com/office/drawing/2014/main" id="{7EF69879-1924-8110-612E-FC51C40E7EA1}"/>
              </a:ext>
            </a:extLst>
          </p:cNvPr>
          <p:cNvSpPr txBox="1">
            <a:spLocks/>
          </p:cNvSpPr>
          <p:nvPr/>
        </p:nvSpPr>
        <p:spPr>
          <a:xfrm>
            <a:off x="1169553" y="1746279"/>
            <a:ext cx="5588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 anchor="t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>
                <a:solidFill>
                  <a:schemeClr val="bg1"/>
                </a:solidFill>
              </a:rPr>
              <a:t>Base Data</a:t>
            </a:r>
          </a:p>
        </p:txBody>
      </p:sp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04F9DA72-6180-5A92-721F-5CE4612F7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31" y="3039449"/>
            <a:ext cx="10303668" cy="10093912"/>
          </a:xfrm>
          <a:prstGeom prst="rect">
            <a:avLst/>
          </a:prstGeom>
        </p:spPr>
      </p:pic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BB01646E-98A8-9A35-914F-7C5DA881D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6509" y="3086023"/>
            <a:ext cx="12911136" cy="1006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5073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Models Used: Decision Tre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>
                <a:ea typeface="+mn-lt"/>
                <a:cs typeface="+mn-lt"/>
              </a:rPr>
              <a:t>Post Prune Decision Tree</a:t>
            </a:r>
          </a:p>
        </p:txBody>
      </p:sp>
      <p:sp>
        <p:nvSpPr>
          <p:cNvPr id="199" name="Slide Subtitle"/>
          <p:cNvSpPr txBox="1">
            <a:spLocks noGrp="1"/>
          </p:cNvSpPr>
          <p:nvPr>
            <p:ph type="body" idx="21"/>
          </p:nvPr>
        </p:nvSpPr>
        <p:spPr>
          <a:xfrm>
            <a:off x="1206500" y="2245962"/>
            <a:ext cx="3944938" cy="934780"/>
          </a:xfrm>
          <a:prstGeom prst="rect">
            <a:avLst/>
          </a:prstGeom>
        </p:spPr>
        <p:txBody>
          <a:bodyPr lIns="45719" tIns="45719" rIns="45719" bIns="45719" anchor="t">
            <a:normAutofit/>
          </a:bodyPr>
          <a:lstStyle/>
          <a:p>
            <a:r>
              <a:rPr lang="en-US" sz="4300" dirty="0">
                <a:solidFill>
                  <a:schemeClr val="bg1"/>
                </a:solidFill>
                <a:ea typeface="+mn-lt"/>
                <a:cs typeface="+mn-lt"/>
              </a:rPr>
              <a:t>Base Data</a:t>
            </a:r>
            <a:endParaRPr lang="en-US" sz="4300" dirty="0">
              <a:solidFill>
                <a:schemeClr val="bg1"/>
              </a:solidFill>
            </a:endParaRP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646" y="12620131"/>
            <a:ext cx="3147851" cy="92861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Subtitle">
            <a:extLst>
              <a:ext uri="{FF2B5EF4-FFF2-40B4-BE49-F238E27FC236}">
                <a16:creationId xmlns:a16="http://schemas.microsoft.com/office/drawing/2014/main" id="{0A3A3712-9FBD-ABA4-109F-05A9C97B445D}"/>
              </a:ext>
            </a:extLst>
          </p:cNvPr>
          <p:cNvSpPr txBox="1">
            <a:spLocks/>
          </p:cNvSpPr>
          <p:nvPr/>
        </p:nvSpPr>
        <p:spPr>
          <a:xfrm>
            <a:off x="15879088" y="2244157"/>
            <a:ext cx="5183186" cy="92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 anchor="t">
            <a:normAutofit fontScale="77500" lnSpcReduction="2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Oversampled Data</a:t>
            </a:r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6CD8F7AB-71B7-1260-2987-6A8C01137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24" y="3176723"/>
            <a:ext cx="9494042" cy="9339074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2813C0AF-34C9-7366-1539-A58174EC7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7222" y="3287783"/>
            <a:ext cx="10720386" cy="921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2078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Models Used: XGBoo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t>Models Used: XGBoost</a:t>
            </a:r>
          </a:p>
        </p:txBody>
      </p:sp>
      <p:sp>
        <p:nvSpPr>
          <p:cNvPr id="204" name="Slide Subtitle"/>
          <p:cNvSpPr txBox="1">
            <a:spLocks noGrp="1"/>
          </p:cNvSpPr>
          <p:nvPr>
            <p:ph type="body" idx="21"/>
          </p:nvPr>
        </p:nvSpPr>
        <p:spPr>
          <a:xfrm>
            <a:off x="1189691" y="2481286"/>
            <a:ext cx="21971000" cy="934780"/>
          </a:xfrm>
          <a:prstGeom prst="rect">
            <a:avLst/>
          </a:prstGeom>
        </p:spPr>
        <p:txBody>
          <a:bodyPr lIns="45719" tIns="45719" rIns="45719" bIns="45719"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Base Data Hyper-Tune </a:t>
            </a:r>
            <a:r>
              <a:rPr lang="en-GB" dirty="0" err="1">
                <a:solidFill>
                  <a:schemeClr val="bg1"/>
                </a:solidFill>
              </a:rPr>
              <a:t>XGBoost</a:t>
            </a:r>
            <a:r>
              <a:rPr lang="en-GB" dirty="0">
                <a:solidFill>
                  <a:schemeClr val="bg1"/>
                </a:solidFill>
              </a:rPr>
              <a:t> Plot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646" y="12620131"/>
            <a:ext cx="3147851" cy="928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792E816-1FF3-2348-E121-C0A9CFA75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783" y="3879284"/>
            <a:ext cx="18118665" cy="73843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Models Used: XGBoo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t>Models Used: XGBoost</a:t>
            </a:r>
          </a:p>
        </p:txBody>
      </p:sp>
      <p:sp>
        <p:nvSpPr>
          <p:cNvPr id="20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lIns="45719" tIns="45719" rIns="45719" bIns="45719" anchor="t">
            <a:norm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Hypertuned</a:t>
            </a:r>
            <a:r>
              <a:rPr lang="en-GB" dirty="0">
                <a:solidFill>
                  <a:schemeClr val="bg1"/>
                </a:solidFill>
              </a:rPr>
              <a:t> XGBOOST Feature Importance </a:t>
            </a:r>
            <a:endParaRPr dirty="0" err="1">
              <a:solidFill>
                <a:schemeClr val="bg1"/>
              </a:solidFill>
            </a:endParaRPr>
          </a:p>
        </p:txBody>
      </p:sp>
      <p:sp>
        <p:nvSpPr>
          <p:cNvPr id="205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endParaRPr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646" y="12620131"/>
            <a:ext cx="3147851" cy="928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D60D7AC1-5AF8-20E6-3AF1-276B9D9C3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138" y="4085300"/>
            <a:ext cx="14530385" cy="902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2134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omparison of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Comparison of Models</a:t>
            </a:r>
            <a:r>
              <a:rPr lang="en-GB" dirty="0"/>
              <a:t> Base Data </a:t>
            </a:r>
            <a:endParaRPr dirty="0"/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646" y="12620131"/>
            <a:ext cx="3147851" cy="928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F176CE8E-8AA2-BC0E-2272-C863191F7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353" y="3483932"/>
            <a:ext cx="18388011" cy="859059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omparison of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Comparison of Models</a:t>
            </a:r>
            <a:r>
              <a:rPr lang="en-GB" dirty="0"/>
              <a:t> Oversampled Data </a:t>
            </a:r>
            <a:endParaRPr dirty="0"/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646" y="12620131"/>
            <a:ext cx="3147851" cy="928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2F5AC494-7486-A211-014D-DFFE375FE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562" y="3873269"/>
            <a:ext cx="16538045" cy="65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6559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omparison of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Results 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646" y="12620131"/>
            <a:ext cx="3147851" cy="928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F2DC6F3E-C0DB-D5BA-B13E-68BA893A5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9" y="3150103"/>
            <a:ext cx="11058348" cy="8171706"/>
          </a:xfrm>
          <a:prstGeom prst="rect">
            <a:avLst/>
          </a:prstGeom>
        </p:spPr>
      </p:pic>
      <p:sp>
        <p:nvSpPr>
          <p:cNvPr id="4" name="IBM">
            <a:extLst>
              <a:ext uri="{FF2B5EF4-FFF2-40B4-BE49-F238E27FC236}">
                <a16:creationId xmlns:a16="http://schemas.microsoft.com/office/drawing/2014/main" id="{79338A7B-65FA-FA8B-1C5E-3D65A99CEEB3}"/>
              </a:ext>
            </a:extLst>
          </p:cNvPr>
          <p:cNvSpPr/>
          <p:nvPr/>
        </p:nvSpPr>
        <p:spPr>
          <a:xfrm>
            <a:off x="11600225" y="8174257"/>
            <a:ext cx="5147621" cy="2990440"/>
          </a:xfrm>
          <a:prstGeom prst="rect">
            <a:avLst/>
          </a:prstGeom>
          <a:solidFill>
            <a:srgbClr val="FFFFFF">
              <a:alpha val="73660"/>
            </a:srgbClr>
          </a:solidFill>
          <a:ln w="63500">
            <a:solidFill>
              <a:srgbClr val="000000"/>
            </a:solidFill>
            <a:miter lim="400000"/>
          </a:ln>
          <a:effectLst>
            <a:outerShdw blurRad="241300" dist="56737" dir="2582071" rotWithShape="0">
              <a:srgbClr val="000000">
                <a:alpha val="2603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5000" b="1">
                <a:solidFill>
                  <a:srgbClr val="000000"/>
                </a:solidFill>
              </a:defRPr>
            </a:lvl1pPr>
          </a:lstStyle>
          <a:p>
            <a:r>
              <a:rPr lang="en-US" sz="4000" dirty="0"/>
              <a:t>93% Accuracy for those who chose to stay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DBF1BE8F-1BCD-FAB4-86C5-2D76F7001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8047" y="3144588"/>
            <a:ext cx="11074059" cy="4635393"/>
          </a:xfrm>
          <a:prstGeom prst="rect">
            <a:avLst/>
          </a:prstGeom>
        </p:spPr>
      </p:pic>
      <p:sp>
        <p:nvSpPr>
          <p:cNvPr id="7" name="IBM">
            <a:extLst>
              <a:ext uri="{FF2B5EF4-FFF2-40B4-BE49-F238E27FC236}">
                <a16:creationId xmlns:a16="http://schemas.microsoft.com/office/drawing/2014/main" id="{6E77EDCC-53B5-1C10-5990-0E0A4114AF1C}"/>
              </a:ext>
            </a:extLst>
          </p:cNvPr>
          <p:cNvSpPr/>
          <p:nvPr/>
        </p:nvSpPr>
        <p:spPr>
          <a:xfrm>
            <a:off x="17483724" y="8181770"/>
            <a:ext cx="5147621" cy="2990440"/>
          </a:xfrm>
          <a:prstGeom prst="rect">
            <a:avLst/>
          </a:prstGeom>
          <a:solidFill>
            <a:srgbClr val="FFFFFF">
              <a:alpha val="73660"/>
            </a:srgbClr>
          </a:solidFill>
          <a:ln w="63500">
            <a:solidFill>
              <a:srgbClr val="000000"/>
            </a:solidFill>
            <a:miter lim="400000"/>
          </a:ln>
          <a:effectLst>
            <a:outerShdw blurRad="241300" dist="56737" dir="2582071" rotWithShape="0">
              <a:srgbClr val="000000">
                <a:alpha val="260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5000" b="1">
                <a:solidFill>
                  <a:srgbClr val="000000"/>
                </a:solidFill>
              </a:defRPr>
            </a:lvl1pPr>
          </a:lstStyle>
          <a:p>
            <a:r>
              <a:rPr lang="en-US" sz="4000" dirty="0"/>
              <a:t>74% Accuracy for those who chose to leave the company</a:t>
            </a:r>
          </a:p>
        </p:txBody>
      </p:sp>
    </p:spTree>
    <p:extLst>
      <p:ext uri="{BB962C8B-B14F-4D97-AF65-F5344CB8AC3E}">
        <p14:creationId xmlns:p14="http://schemas.microsoft.com/office/powerpoint/2010/main" val="12924133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  <p:bldP spid="7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Insights 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646" y="12620131"/>
            <a:ext cx="3147851" cy="92861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BM">
            <a:extLst>
              <a:ext uri="{FF2B5EF4-FFF2-40B4-BE49-F238E27FC236}">
                <a16:creationId xmlns:a16="http://schemas.microsoft.com/office/drawing/2014/main" id="{BC24641C-9ECE-6285-992C-DC4C58B4E6D7}"/>
              </a:ext>
            </a:extLst>
          </p:cNvPr>
          <p:cNvSpPr/>
          <p:nvPr/>
        </p:nvSpPr>
        <p:spPr>
          <a:xfrm>
            <a:off x="15268307" y="2732934"/>
            <a:ext cx="7774088" cy="2925588"/>
          </a:xfrm>
          <a:prstGeom prst="rect">
            <a:avLst/>
          </a:prstGeom>
          <a:solidFill>
            <a:srgbClr val="FFFFFF">
              <a:alpha val="73660"/>
            </a:srgbClr>
          </a:solidFill>
          <a:ln w="63500">
            <a:solidFill>
              <a:srgbClr val="000000"/>
            </a:solidFill>
            <a:miter lim="400000"/>
          </a:ln>
          <a:effectLst>
            <a:outerShdw blurRad="241300" dist="56737" dir="2582071" rotWithShape="0">
              <a:srgbClr val="000000">
                <a:alpha val="260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5000" b="1">
                <a:solidFill>
                  <a:srgbClr val="000000"/>
                </a:solidFill>
              </a:defRPr>
            </a:lvl1pPr>
          </a:lstStyle>
          <a:p>
            <a:r>
              <a:rPr lang="en-US" sz="4000" dirty="0"/>
              <a:t>'</a:t>
            </a:r>
            <a:r>
              <a:rPr lang="en-US" sz="4000" dirty="0" err="1"/>
              <a:t>OverTime</a:t>
            </a:r>
            <a:r>
              <a:rPr lang="en-US" sz="4000" dirty="0"/>
              <a:t>' was the most significant on attrition</a:t>
            </a:r>
          </a:p>
        </p:txBody>
      </p:sp>
      <p:pic>
        <p:nvPicPr>
          <p:cNvPr id="6" name="Picture 6" descr="A picture containing indoor, computer, computer, table&#10;&#10;Description automatically generated">
            <a:extLst>
              <a:ext uri="{FF2B5EF4-FFF2-40B4-BE49-F238E27FC236}">
                <a16:creationId xmlns:a16="http://schemas.microsoft.com/office/drawing/2014/main" id="{BF53AD77-79CC-46F8-BE95-F2EB0E338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38" y="2723881"/>
            <a:ext cx="14465028" cy="9659565"/>
          </a:xfrm>
          <a:prstGeom prst="rect">
            <a:avLst/>
          </a:prstGeom>
        </p:spPr>
      </p:pic>
      <p:sp>
        <p:nvSpPr>
          <p:cNvPr id="8" name="IBM">
            <a:extLst>
              <a:ext uri="{FF2B5EF4-FFF2-40B4-BE49-F238E27FC236}">
                <a16:creationId xmlns:a16="http://schemas.microsoft.com/office/drawing/2014/main" id="{55508CF8-7929-5A3F-A09F-D430E3E4C145}"/>
              </a:ext>
            </a:extLst>
          </p:cNvPr>
          <p:cNvSpPr/>
          <p:nvPr/>
        </p:nvSpPr>
        <p:spPr>
          <a:xfrm>
            <a:off x="15324116" y="6105052"/>
            <a:ext cx="7774088" cy="2925588"/>
          </a:xfrm>
          <a:prstGeom prst="rect">
            <a:avLst/>
          </a:prstGeom>
          <a:solidFill>
            <a:srgbClr val="FFFFFF">
              <a:alpha val="73660"/>
            </a:srgbClr>
          </a:solidFill>
          <a:ln w="63500">
            <a:solidFill>
              <a:srgbClr val="000000"/>
            </a:solidFill>
            <a:miter lim="400000"/>
          </a:ln>
          <a:effectLst>
            <a:outerShdw blurRad="241300" dist="56737" dir="2582071" rotWithShape="0">
              <a:srgbClr val="000000">
                <a:alpha val="2603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5000" b="1">
                <a:solidFill>
                  <a:srgbClr val="000000"/>
                </a:solidFill>
              </a:defRPr>
            </a:lvl1pPr>
          </a:lstStyle>
          <a:p>
            <a:r>
              <a:rPr lang="en-US" sz="4000" dirty="0"/>
              <a:t>Offering more employee benefits </a:t>
            </a:r>
            <a:endParaRPr lang="en-US" dirty="0"/>
          </a:p>
        </p:txBody>
      </p:sp>
      <p:sp>
        <p:nvSpPr>
          <p:cNvPr id="10" name="IBM">
            <a:extLst>
              <a:ext uri="{FF2B5EF4-FFF2-40B4-BE49-F238E27FC236}">
                <a16:creationId xmlns:a16="http://schemas.microsoft.com/office/drawing/2014/main" id="{23D0B251-6D67-D98F-895B-2EB8169FE372}"/>
              </a:ext>
            </a:extLst>
          </p:cNvPr>
          <p:cNvSpPr/>
          <p:nvPr/>
        </p:nvSpPr>
        <p:spPr>
          <a:xfrm>
            <a:off x="15347727" y="9428875"/>
            <a:ext cx="7774088" cy="2925588"/>
          </a:xfrm>
          <a:prstGeom prst="rect">
            <a:avLst/>
          </a:prstGeom>
          <a:solidFill>
            <a:srgbClr val="FFFFFF">
              <a:alpha val="73660"/>
            </a:srgbClr>
          </a:solidFill>
          <a:ln w="63500">
            <a:solidFill>
              <a:srgbClr val="000000"/>
            </a:solidFill>
            <a:miter lim="400000"/>
          </a:ln>
          <a:effectLst>
            <a:outerShdw blurRad="241300" dist="56737" dir="2582071" rotWithShape="0">
              <a:srgbClr val="000000">
                <a:alpha val="260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5000" b="1">
                <a:solidFill>
                  <a:srgbClr val="000000"/>
                </a:solidFill>
              </a:defRPr>
            </a:lvl1pPr>
          </a:lstStyle>
          <a:p>
            <a:r>
              <a:rPr lang="en-US" sz="4000" dirty="0"/>
              <a:t>Outliers discovered in "</a:t>
            </a:r>
            <a:r>
              <a:rPr lang="en-US" sz="4000" dirty="0" err="1"/>
              <a:t>YearsSinceLastPromotion</a:t>
            </a:r>
            <a:r>
              <a:rPr lang="en-US" sz="4000" dirty="0"/>
              <a:t>"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8" grpId="0" animBg="1" advAuto="0"/>
      <p:bldP spid="10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onclusion and Future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algn="ctr" defTabSz="1658070">
              <a:defRPr sz="5780" spc="-115">
                <a:solidFill>
                  <a:srgbClr val="000000"/>
                </a:solidFill>
              </a:defRPr>
            </a:lvl1pPr>
          </a:lstStyle>
          <a:p>
            <a:r>
              <a:rPr sz="5750" dirty="0"/>
              <a:t>Future Work</a:t>
            </a:r>
            <a:r>
              <a:rPr lang="en-GB" sz="5750" dirty="0"/>
              <a:t> </a:t>
            </a:r>
            <a:endParaRPr dirty="0"/>
          </a:p>
        </p:txBody>
      </p:sp>
      <p:sp>
        <p:nvSpPr>
          <p:cNvPr id="232" name="\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\</a:t>
            </a:r>
          </a:p>
        </p:txBody>
      </p:sp>
      <p:pic>
        <p:nvPicPr>
          <p:cNvPr id="233" name="fortytwo-MDu-53qRVr4-unsplash.jpg" descr="fortytwo-MDu-53qRVr4-unsplash.jpg"/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l="17417" r="17417"/>
          <a:stretch>
            <a:fillRect/>
          </a:stretch>
        </p:blipFill>
        <p:spPr>
          <a:xfrm>
            <a:off x="12192000" y="1263848"/>
            <a:ext cx="10922000" cy="11188701"/>
          </a:xfrm>
          <a:prstGeom prst="rect">
            <a:avLst/>
          </a:prstGeom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7646" y="12620131"/>
            <a:ext cx="3147851" cy="928617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{Summary of Findings}"/>
          <p:cNvSpPr/>
          <p:nvPr/>
        </p:nvSpPr>
        <p:spPr>
          <a:xfrm>
            <a:off x="851936" y="2437530"/>
            <a:ext cx="10103823" cy="2241916"/>
          </a:xfrm>
          <a:prstGeom prst="rect">
            <a:avLst/>
          </a:prstGeom>
          <a:ln w="63500">
            <a:solidFill>
              <a:srgbClr val="B8BAC6"/>
            </a:solidFill>
            <a:miter lim="400000"/>
          </a:ln>
          <a:effectLst>
            <a:outerShdw blurRad="241300" dist="56737" dir="2582071" rotWithShape="0">
              <a:srgbClr val="000000">
                <a:alpha val="260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chemeClr val="accent5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PCA Investigation</a:t>
            </a:r>
          </a:p>
        </p:txBody>
      </p:sp>
      <p:sp>
        <p:nvSpPr>
          <p:cNvPr id="236" name="Consideration of Multiple Data Sources"/>
          <p:cNvSpPr/>
          <p:nvPr/>
        </p:nvSpPr>
        <p:spPr>
          <a:xfrm>
            <a:off x="851936" y="6258054"/>
            <a:ext cx="10103823" cy="2241917"/>
          </a:xfrm>
          <a:prstGeom prst="rect">
            <a:avLst/>
          </a:prstGeom>
          <a:ln w="63500">
            <a:solidFill>
              <a:srgbClr val="B8BAC6"/>
            </a:solidFill>
            <a:miter lim="400000"/>
          </a:ln>
          <a:effectLst>
            <a:outerShdw blurRad="241300" dist="56737" dir="2582071" rotWithShape="0">
              <a:srgbClr val="000000">
                <a:alpha val="260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t>Consideration of Multiple Data Sources </a:t>
            </a:r>
          </a:p>
        </p:txBody>
      </p:sp>
      <p:sp>
        <p:nvSpPr>
          <p:cNvPr id="237" name="{Improvement 2}"/>
          <p:cNvSpPr/>
          <p:nvPr/>
        </p:nvSpPr>
        <p:spPr>
          <a:xfrm>
            <a:off x="851936" y="10078579"/>
            <a:ext cx="10103823" cy="2241917"/>
          </a:xfrm>
          <a:prstGeom prst="rect">
            <a:avLst/>
          </a:prstGeom>
          <a:ln w="63500">
            <a:solidFill>
              <a:srgbClr val="B8BAC6"/>
            </a:solidFill>
            <a:miter lim="400000"/>
          </a:ln>
          <a:effectLst>
            <a:outerShdw blurRad="241300" dist="56737" dir="2582071" rotWithShape="0">
              <a:srgbClr val="000000">
                <a:alpha val="260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chemeClr val="accent5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Application of Train Test Validation Splits to Avoid Leakage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Overview"/>
          <p:cNvSpPr txBox="1">
            <a:spLocks noGrp="1"/>
          </p:cNvSpPr>
          <p:nvPr>
            <p:ph type="title"/>
          </p:nvPr>
        </p:nvSpPr>
        <p:spPr>
          <a:xfrm>
            <a:off x="1206499" y="705517"/>
            <a:ext cx="21971001" cy="143316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t>Overview</a:t>
            </a:r>
          </a:p>
        </p:txBody>
      </p:sp>
      <p:sp>
        <p:nvSpPr>
          <p:cNvPr id="159" name="Identifying and Understanding Business"/>
          <p:cNvSpPr/>
          <p:nvPr/>
        </p:nvSpPr>
        <p:spPr>
          <a:xfrm>
            <a:off x="200798" y="4076601"/>
            <a:ext cx="5594034" cy="5562798"/>
          </a:xfrm>
          <a:prstGeom prst="rect">
            <a:avLst/>
          </a:prstGeom>
          <a:ln w="63500">
            <a:solidFill>
              <a:srgbClr val="B8BAC6"/>
            </a:solidFill>
            <a:miter lim="400000"/>
          </a:ln>
          <a:effectLst>
            <a:outerShdw blurRad="241300" dist="56737" dir="2582071" rotWithShape="0">
              <a:srgbClr val="000000">
                <a:alpha val="260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5000" b="1">
                <a:solidFill>
                  <a:srgbClr val="000000"/>
                </a:solidFill>
              </a:defRPr>
            </a:lvl1pPr>
          </a:lstStyle>
          <a:p>
            <a:r>
              <a:t>Identifying and Understanding Business</a:t>
            </a:r>
          </a:p>
        </p:txBody>
      </p:sp>
      <p:sp>
        <p:nvSpPr>
          <p:cNvPr id="160" name="Data Collection,…"/>
          <p:cNvSpPr/>
          <p:nvPr/>
        </p:nvSpPr>
        <p:spPr>
          <a:xfrm>
            <a:off x="6330254" y="4076602"/>
            <a:ext cx="5594035" cy="5562796"/>
          </a:xfrm>
          <a:prstGeom prst="rect">
            <a:avLst/>
          </a:prstGeom>
          <a:ln w="63500">
            <a:solidFill>
              <a:srgbClr val="B8BAC6"/>
            </a:solidFill>
            <a:miter lim="400000"/>
          </a:ln>
          <a:effectLst>
            <a:outerShdw blurRad="241300" dist="56737" dir="2582071" rotWithShape="0">
              <a:srgbClr val="000000">
                <a:alpha val="260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5000" b="1">
                <a:solidFill>
                  <a:srgbClr val="000000"/>
                </a:solidFill>
              </a:defRPr>
            </a:pPr>
            <a:r>
              <a:t>Data Collection,</a:t>
            </a:r>
          </a:p>
          <a:p>
            <a:pPr defTabSz="825500">
              <a:defRPr sz="5000" b="1">
                <a:solidFill>
                  <a:srgbClr val="000000"/>
                </a:solidFill>
              </a:defRPr>
            </a:pPr>
            <a:r>
              <a:t>Processing and Analysis</a:t>
            </a:r>
          </a:p>
        </p:txBody>
      </p:sp>
      <p:sp>
        <p:nvSpPr>
          <p:cNvPr id="161" name="Data Modelling and Deployment"/>
          <p:cNvSpPr/>
          <p:nvPr/>
        </p:nvSpPr>
        <p:spPr>
          <a:xfrm>
            <a:off x="12459711" y="4076601"/>
            <a:ext cx="5594034" cy="5562797"/>
          </a:xfrm>
          <a:prstGeom prst="rect">
            <a:avLst/>
          </a:prstGeom>
          <a:ln w="63500">
            <a:solidFill>
              <a:srgbClr val="B8BAC6"/>
            </a:solidFill>
            <a:miter lim="400000"/>
          </a:ln>
          <a:effectLst>
            <a:outerShdw blurRad="241300" dist="56737" dir="2582071" rotWithShape="0">
              <a:srgbClr val="000000">
                <a:alpha val="260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5000" b="1">
                <a:solidFill>
                  <a:srgbClr val="000000"/>
                </a:solidFill>
              </a:defRPr>
            </a:lvl1pPr>
          </a:lstStyle>
          <a:p>
            <a:r>
              <a:t>Data Modelling and Deployment </a:t>
            </a:r>
          </a:p>
        </p:txBody>
      </p:sp>
      <p:sp>
        <p:nvSpPr>
          <p:cNvPr id="162" name="Results &amp; Insights"/>
          <p:cNvSpPr/>
          <p:nvPr/>
        </p:nvSpPr>
        <p:spPr>
          <a:xfrm>
            <a:off x="18589168" y="4076601"/>
            <a:ext cx="5594034" cy="5562797"/>
          </a:xfrm>
          <a:prstGeom prst="rect">
            <a:avLst/>
          </a:prstGeom>
          <a:ln w="63500">
            <a:solidFill>
              <a:srgbClr val="B8BAC6"/>
            </a:solidFill>
            <a:miter lim="400000"/>
          </a:ln>
          <a:effectLst>
            <a:outerShdw blurRad="241300" dist="56737" dir="2582071" rotWithShape="0">
              <a:srgbClr val="000000">
                <a:alpha val="260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5000" b="1">
                <a:solidFill>
                  <a:srgbClr val="000000"/>
                </a:solidFill>
              </a:defRPr>
            </a:lvl1pPr>
          </a:lstStyle>
          <a:p>
            <a:r>
              <a:t>Results &amp; Insights 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107646" y="12620131"/>
            <a:ext cx="3147851" cy="928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cott-graham-5fNmWej4tAA-unsplash.jpg" descr="scott-graham-5fNmWej4tAA-unsplash.jpg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4567" r="4567"/>
          <a:stretch>
            <a:fillRect/>
          </a:stretch>
        </p:blipFill>
        <p:spPr>
          <a:xfrm>
            <a:off x="15811500" y="7085409"/>
            <a:ext cx="7366000" cy="5410201"/>
          </a:xfrm>
          <a:prstGeom prst="rect">
            <a:avLst/>
          </a:prstGeom>
        </p:spPr>
      </p:pic>
      <p:pic>
        <p:nvPicPr>
          <p:cNvPr id="166" name="headway-5QgIuuBxKwM-unsplash.jpg" descr="headway-5QgIuuBxKwM-unsplash.jpg"/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r="15874"/>
          <a:stretch>
            <a:fillRect/>
          </a:stretch>
        </p:blipFill>
        <p:spPr>
          <a:xfrm>
            <a:off x="1211911" y="1270000"/>
            <a:ext cx="14167789" cy="11227502"/>
          </a:xfrm>
          <a:prstGeom prst="rect">
            <a:avLst/>
          </a:prstGeom>
        </p:spPr>
      </p:pic>
      <p:pic>
        <p:nvPicPr>
          <p:cNvPr id="167" name="sean-pollock-PhYq704ffdA-unsplash.jpg" descr="sean-pollock-PhYq704ffdA-unsplash.jpg"/>
          <p:cNvPicPr>
            <a:picLocks noGrp="1" noChangeAspect="1"/>
          </p:cNvPicPr>
          <p:nvPr>
            <p:ph type="pic" idx="23"/>
          </p:nvPr>
        </p:nvPicPr>
        <p:blipFill>
          <a:blip r:embed="rId5"/>
          <a:srcRect l="4616" r="4616"/>
          <a:stretch>
            <a:fillRect/>
          </a:stretch>
        </p:blipFill>
        <p:spPr>
          <a:xfrm>
            <a:off x="15811500" y="1270000"/>
            <a:ext cx="7366000" cy="5410200"/>
          </a:xfrm>
          <a:prstGeom prst="rect">
            <a:avLst/>
          </a:prstGeom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07646" y="12620131"/>
            <a:ext cx="3147851" cy="9286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Attrition in the Indian IT Sector (FY22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Attrition in the Indian IT Sector (FY22)</a:t>
            </a:r>
          </a:p>
        </p:txBody>
      </p:sp>
      <p:sp>
        <p:nvSpPr>
          <p:cNvPr id="171" name="25.2%"/>
          <p:cNvSpPr txBox="1">
            <a:spLocks noGrp="1"/>
          </p:cNvSpPr>
          <p:nvPr>
            <p:ph type="body" idx="1"/>
          </p:nvPr>
        </p:nvSpPr>
        <p:spPr>
          <a:xfrm>
            <a:off x="1206499" y="933820"/>
            <a:ext cx="21971001" cy="73590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25.2% </a:t>
            </a:r>
          </a:p>
        </p:txBody>
      </p:sp>
      <p:sp>
        <p:nvSpPr>
          <p:cNvPr id="172" name="Source: Business Standard"/>
          <p:cNvSpPr txBox="1"/>
          <p:nvPr/>
        </p:nvSpPr>
        <p:spPr>
          <a:xfrm>
            <a:off x="10165008" y="9501306"/>
            <a:ext cx="405398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Source: Business Standard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646" y="12620131"/>
            <a:ext cx="3147851" cy="9286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Data Coll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t>Data Collection</a:t>
            </a:r>
          </a:p>
        </p:txBody>
      </p:sp>
      <p:sp>
        <p:nvSpPr>
          <p:cNvPr id="176" name="Based on our hypothesis, we started investigating for datasets that would relate to the field of interest:"/>
          <p:cNvSpPr txBox="1">
            <a:spLocks noGrp="1"/>
          </p:cNvSpPr>
          <p:nvPr>
            <p:ph type="body" idx="21"/>
          </p:nvPr>
        </p:nvSpPr>
        <p:spPr>
          <a:xfrm>
            <a:off x="1273859" y="4381539"/>
            <a:ext cx="9039859" cy="16752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1926287">
              <a:lnSpc>
                <a:spcPct val="90000"/>
              </a:lnSpc>
              <a:spcBef>
                <a:spcPts val="3500"/>
              </a:spcBef>
              <a:defRPr sz="3792" b="0">
                <a:solidFill>
                  <a:srgbClr val="000000"/>
                </a:solidFill>
              </a:defRPr>
            </a:lvl1pPr>
          </a:lstStyle>
          <a:p>
            <a:r>
              <a:t>Based on our hypothesis, we started investigating for datasets that would relate to the field of interest: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646" y="12620131"/>
            <a:ext cx="3147851" cy="928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carson-masterson-0mXw-dvuLok-unsplash.jpg" descr="carson-masterson-0mXw-dvuLok-unsplash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0653" y="3271667"/>
            <a:ext cx="12692443" cy="8462460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Kaggle…"/>
          <p:cNvSpPr txBox="1"/>
          <p:nvPr/>
        </p:nvSpPr>
        <p:spPr>
          <a:xfrm>
            <a:off x="1273859" y="6648783"/>
            <a:ext cx="9039859" cy="2842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377952" indent="-377952" algn="l" defTabSz="1511770">
              <a:lnSpc>
                <a:spcPct val="90000"/>
              </a:lnSpc>
              <a:spcBef>
                <a:spcPts val="2700"/>
              </a:spcBef>
              <a:buSzPct val="123000"/>
              <a:buChar char="•"/>
              <a:defRPr sz="2976" b="1">
                <a:solidFill>
                  <a:srgbClr val="000000"/>
                </a:solidFill>
              </a:defRPr>
            </a:pPr>
            <a:r>
              <a:t>Kaggle</a:t>
            </a:r>
          </a:p>
          <a:p>
            <a:pPr marL="377952" indent="-377952" algn="l" defTabSz="1511770">
              <a:lnSpc>
                <a:spcPct val="90000"/>
              </a:lnSpc>
              <a:spcBef>
                <a:spcPts val="2700"/>
              </a:spcBef>
              <a:buSzPct val="123000"/>
              <a:buChar char="•"/>
              <a:defRPr sz="2976" b="1">
                <a:solidFill>
                  <a:srgbClr val="000000"/>
                </a:solidFill>
              </a:defRPr>
            </a:pPr>
            <a:r>
              <a:t>Google Database Research</a:t>
            </a:r>
          </a:p>
          <a:p>
            <a:pPr marL="377952" indent="-377952" algn="l" defTabSz="1511770">
              <a:lnSpc>
                <a:spcPct val="90000"/>
              </a:lnSpc>
              <a:spcBef>
                <a:spcPts val="2700"/>
              </a:spcBef>
              <a:buSzPct val="123000"/>
              <a:buChar char="•"/>
              <a:defRPr sz="2976" b="1">
                <a:solidFill>
                  <a:srgbClr val="000000"/>
                </a:solidFill>
              </a:defRPr>
            </a:pPr>
            <a:r>
              <a:t>DataHub.IO</a:t>
            </a:r>
          </a:p>
          <a:p>
            <a:pPr marL="377952" indent="-377952" algn="l" defTabSz="1511770">
              <a:lnSpc>
                <a:spcPct val="90000"/>
              </a:lnSpc>
              <a:spcBef>
                <a:spcPts val="2700"/>
              </a:spcBef>
              <a:buSzPct val="123000"/>
              <a:buChar char="•"/>
              <a:defRPr sz="2976" b="1">
                <a:solidFill>
                  <a:srgbClr val="000000"/>
                </a:solidFill>
              </a:defRPr>
            </a:pPr>
            <a:r>
              <a:t>UCI Machine Repository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reen, hilly landscape" descr="Green, hilly landscap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5300" t="19553" r="9175" b="837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951" y="-33645"/>
            <a:ext cx="25183121" cy="1378329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Rectangle"/>
          <p:cNvSpPr/>
          <p:nvPr/>
        </p:nvSpPr>
        <p:spPr>
          <a:xfrm>
            <a:off x="-485547" y="-107985"/>
            <a:ext cx="24859812" cy="13931971"/>
          </a:xfrm>
          <a:prstGeom prst="rect">
            <a:avLst/>
          </a:prstGeom>
          <a:solidFill>
            <a:srgbClr val="000000">
              <a:alpha val="2196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4" name="35 Features"/>
          <p:cNvSpPr/>
          <p:nvPr/>
        </p:nvSpPr>
        <p:spPr>
          <a:xfrm>
            <a:off x="8801078" y="5244159"/>
            <a:ext cx="7125577" cy="2504058"/>
          </a:xfrm>
          <a:prstGeom prst="rect">
            <a:avLst/>
          </a:prstGeom>
          <a:solidFill>
            <a:srgbClr val="FFFFFF">
              <a:alpha val="73660"/>
            </a:srgbClr>
          </a:solidFill>
          <a:ln w="63500">
            <a:solidFill>
              <a:srgbClr val="000000"/>
            </a:solidFill>
            <a:miter lim="400000"/>
          </a:ln>
          <a:effectLst>
            <a:outerShdw blurRad="241300" dist="56737" dir="2582071" rotWithShape="0">
              <a:srgbClr val="000000">
                <a:alpha val="260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5000" b="1">
                <a:solidFill>
                  <a:srgbClr val="000000"/>
                </a:solidFill>
              </a:defRPr>
            </a:lvl1pPr>
          </a:lstStyle>
          <a:p>
            <a:r>
              <a:t>35 Features </a:t>
            </a:r>
          </a:p>
        </p:txBody>
      </p:sp>
      <p:sp>
        <p:nvSpPr>
          <p:cNvPr id="185" name="IBM"/>
          <p:cNvSpPr/>
          <p:nvPr/>
        </p:nvSpPr>
        <p:spPr>
          <a:xfrm>
            <a:off x="448548" y="5244159"/>
            <a:ext cx="7125578" cy="2504058"/>
          </a:xfrm>
          <a:prstGeom prst="rect">
            <a:avLst/>
          </a:prstGeom>
          <a:solidFill>
            <a:srgbClr val="FFFFFF">
              <a:alpha val="73660"/>
            </a:srgbClr>
          </a:solidFill>
          <a:ln w="63500">
            <a:solidFill>
              <a:srgbClr val="000000"/>
            </a:solidFill>
            <a:miter lim="400000"/>
          </a:ln>
          <a:effectLst>
            <a:outerShdw blurRad="241300" dist="56737" dir="2582071" rotWithShape="0">
              <a:srgbClr val="000000">
                <a:alpha val="260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5000" b="1">
                <a:solidFill>
                  <a:srgbClr val="000000"/>
                </a:solidFill>
              </a:defRPr>
            </a:lvl1pPr>
          </a:lstStyle>
          <a:p>
            <a:r>
              <a:t>IBM</a:t>
            </a:r>
          </a:p>
        </p:txBody>
      </p:sp>
      <p:sp>
        <p:nvSpPr>
          <p:cNvPr id="186" name="1471 Rows"/>
          <p:cNvSpPr/>
          <p:nvPr/>
        </p:nvSpPr>
        <p:spPr>
          <a:xfrm>
            <a:off x="17153609" y="5244159"/>
            <a:ext cx="6781843" cy="2383263"/>
          </a:xfrm>
          <a:prstGeom prst="rect">
            <a:avLst/>
          </a:prstGeom>
          <a:solidFill>
            <a:srgbClr val="FFFFFF">
              <a:alpha val="73660"/>
            </a:srgbClr>
          </a:solidFill>
          <a:ln w="63500">
            <a:solidFill>
              <a:srgbClr val="000000"/>
            </a:solidFill>
            <a:miter lim="400000"/>
          </a:ln>
          <a:effectLst>
            <a:outerShdw blurRad="241300" dist="56737" dir="2582071" rotWithShape="0">
              <a:srgbClr val="000000">
                <a:alpha val="260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5000" b="1">
                <a:solidFill>
                  <a:srgbClr val="000000"/>
                </a:solidFill>
              </a:defRPr>
            </a:lvl1pPr>
          </a:lstStyle>
          <a:p>
            <a:r>
              <a:t>1471 Rows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 advAuto="0"/>
      <p:bldP spid="184" grpId="0" animBg="1" advAuto="0"/>
      <p:bldP spid="185" grpId="0" animBg="1" advAuto="0"/>
      <p:bldP spid="186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Data Pre-Processing"/>
          <p:cNvSpPr txBox="1">
            <a:spLocks noGrp="1"/>
          </p:cNvSpPr>
          <p:nvPr>
            <p:ph type="title"/>
          </p:nvPr>
        </p:nvSpPr>
        <p:spPr>
          <a:xfrm>
            <a:off x="1443797" y="6076357"/>
            <a:ext cx="21971004" cy="46482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Data Pre-Processing</a:t>
            </a:r>
          </a:p>
        </p:txBody>
      </p:sp>
      <p:sp>
        <p:nvSpPr>
          <p:cNvPr id="189" name="Factor Datatypes"/>
          <p:cNvSpPr/>
          <p:nvPr/>
        </p:nvSpPr>
        <p:spPr>
          <a:xfrm>
            <a:off x="15221880" y="461662"/>
            <a:ext cx="7849305" cy="3468506"/>
          </a:xfrm>
          <a:prstGeom prst="rect">
            <a:avLst/>
          </a:prstGeom>
          <a:ln w="63500">
            <a:solidFill>
              <a:srgbClr val="B8BAC6"/>
            </a:solidFill>
            <a:miter lim="400000"/>
          </a:ln>
          <a:effectLst>
            <a:outerShdw blurRad="241300" dist="56737" dir="2582071" rotWithShape="0">
              <a:srgbClr val="000000">
                <a:alpha val="260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5000" b="1">
                <a:solidFill>
                  <a:srgbClr val="000000"/>
                </a:solidFill>
              </a:defRPr>
            </a:lvl1pPr>
          </a:lstStyle>
          <a:p>
            <a:r>
              <a:t>Factor Datatypes </a:t>
            </a:r>
          </a:p>
        </p:txBody>
      </p:sp>
      <p:sp>
        <p:nvSpPr>
          <p:cNvPr id="190" name="Outlier Checks"/>
          <p:cNvSpPr/>
          <p:nvPr/>
        </p:nvSpPr>
        <p:spPr>
          <a:xfrm>
            <a:off x="807030" y="461662"/>
            <a:ext cx="7849304" cy="3468506"/>
          </a:xfrm>
          <a:prstGeom prst="rect">
            <a:avLst/>
          </a:prstGeom>
          <a:ln w="63500">
            <a:solidFill>
              <a:srgbClr val="B8BAC6"/>
            </a:solidFill>
            <a:miter lim="400000"/>
          </a:ln>
          <a:effectLst>
            <a:outerShdw blurRad="241300" dist="56737" dir="2582071" rotWithShape="0">
              <a:srgbClr val="000000">
                <a:alpha val="260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5000" b="1">
                <a:solidFill>
                  <a:srgbClr val="000000"/>
                </a:solidFill>
              </a:defRPr>
            </a:lvl1pPr>
          </a:lstStyle>
          <a:p>
            <a:r>
              <a:t>Outlier Checks</a:t>
            </a:r>
          </a:p>
        </p:txBody>
      </p:sp>
      <p:sp>
        <p:nvSpPr>
          <p:cNvPr id="191" name="Missing Data"/>
          <p:cNvSpPr/>
          <p:nvPr/>
        </p:nvSpPr>
        <p:spPr>
          <a:xfrm>
            <a:off x="807030" y="9258574"/>
            <a:ext cx="7849304" cy="3468506"/>
          </a:xfrm>
          <a:prstGeom prst="rect">
            <a:avLst/>
          </a:prstGeom>
          <a:ln w="63500">
            <a:solidFill>
              <a:srgbClr val="B8BAC6"/>
            </a:solidFill>
            <a:miter lim="400000"/>
          </a:ln>
          <a:effectLst>
            <a:outerShdw blurRad="241300" dist="56737" dir="2582071" rotWithShape="0">
              <a:srgbClr val="000000">
                <a:alpha val="260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5000" b="1">
                <a:solidFill>
                  <a:srgbClr val="000000"/>
                </a:solidFill>
              </a:defRPr>
            </a:lvl1pPr>
          </a:lstStyle>
          <a:p>
            <a:r>
              <a:t>Missing Data </a:t>
            </a:r>
          </a:p>
        </p:txBody>
      </p:sp>
      <p:sp>
        <p:nvSpPr>
          <p:cNvPr id="192" name="Feature Creation and Dropping"/>
          <p:cNvSpPr/>
          <p:nvPr/>
        </p:nvSpPr>
        <p:spPr>
          <a:xfrm>
            <a:off x="15221880" y="9258574"/>
            <a:ext cx="7849305" cy="3468506"/>
          </a:xfrm>
          <a:prstGeom prst="rect">
            <a:avLst/>
          </a:prstGeom>
          <a:ln w="63500">
            <a:solidFill>
              <a:srgbClr val="B8BAC6"/>
            </a:solidFill>
            <a:miter lim="400000"/>
          </a:ln>
          <a:effectLst>
            <a:outerShdw blurRad="241300" dist="56737" dir="2582071" rotWithShape="0">
              <a:srgbClr val="000000">
                <a:alpha val="2603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5000" b="1">
                <a:solidFill>
                  <a:srgbClr val="000000"/>
                </a:solidFill>
              </a:defRPr>
            </a:lvl1pPr>
          </a:lstStyle>
          <a:p>
            <a:r>
              <a:t>Feature Creation and Dropping</a:t>
            </a:r>
          </a:p>
        </p:txBody>
      </p:sp>
      <p:pic>
        <p:nvPicPr>
          <p:cNvPr id="3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E87B39ED-FA36-DF7A-6BCC-CD88FC379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065" y="4800019"/>
            <a:ext cx="6400251" cy="25517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646" y="12620131"/>
            <a:ext cx="3147851" cy="928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ogCRVdy0JMiaVjK2CRwjia8umKL37Ju202x5EK3kdbucxi4Z8BqW7gAGOo9M11DOSjdyT_9FpKhZkmifbLh_KVvtszW3Nah-ToiU8GH6yNDueX_W0G6GzNyJR_ia3OfIOUb072HayCSDFIutEXGhxgctJlfgM5Lao8z-ZME6qr2WMsA9UM0x6BXyiO-gqQ.png" descr="ogCRVdy0JMiaVjK2CRwjia8umKL37Ju202x5EK3kdbucxi4Z8BqW7gAGOo9M11DOSjdyT_9FpKhZkmifbLh_KVvtszW3Nah-ToiU8GH6yNDueX_W0G6GzNyJR_ia3OfIOUb072HayCSDFIutEXGhxgctJlfgM5Lao8z-ZME6qr2WMsA9UM0x6BXyiO-gqQ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302" y="1457956"/>
            <a:ext cx="9719054" cy="9719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-91yQvrC5U7e_W1uFBVDkBhoVyzZh31RRoyPn6zyMLuJ9xT_ZKYSuqvveQHgE3zsPxuItUvqrywURGxw1UCJZ6fwzENl9cNk_eRWy552OULOS6SyziDGokw2-S8iOztQgXl7dqT_PTXGsjtGQEcx5P9SiIQqJLgJvXq2Kp5RCWr_l3AG9VvcDfRvZzjs.png" descr="-91yQvrC5U7e_W1uFBVDkBhoVyzZh31RRoyPn6zyMLuJ9xT_ZKYSuqvveQHgE3zsPxuItUvqrywURGxw1UCJZ6fwzENl9cNk_eRWy552OULOS6SyziDGokw2-S8iOztQgXl7dqT_PTXGsjtGQEcx5P9SiIQqJLgJvXq2Kp5RCWr_l3AG9VvcDfRvZzj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8023" y="1457956"/>
            <a:ext cx="9719054" cy="9719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Models Used: Decision Tre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K nearest neighbour </a:t>
            </a:r>
            <a:endParaRPr dirty="0"/>
          </a:p>
        </p:txBody>
      </p:sp>
      <p:sp>
        <p:nvSpPr>
          <p:cNvPr id="19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lIns="45719" tIns="45719" rIns="45719" bIns="45719" anchor="t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Determining optimal k value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0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Base Decision Tree</a:t>
            </a:r>
            <a:endParaRPr dirty="0">
              <a:ea typeface="+mn-lt"/>
              <a:cs typeface="+mn-lt"/>
            </a:endParaRP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646" y="12620131"/>
            <a:ext cx="3147851" cy="928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4FEE039-47FC-2D10-C738-E985CDC63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42" y="5037053"/>
            <a:ext cx="10982323" cy="7707239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C928FD8-BB8D-A9F7-26D5-1B7F9E2E6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4879" y="4862402"/>
            <a:ext cx="11410948" cy="7878361"/>
          </a:xfrm>
          <a:prstGeom prst="rect">
            <a:avLst/>
          </a:prstGeom>
        </p:spPr>
      </p:pic>
      <p:sp>
        <p:nvSpPr>
          <p:cNvPr id="6" name="Slide Subtitle">
            <a:extLst>
              <a:ext uri="{FF2B5EF4-FFF2-40B4-BE49-F238E27FC236}">
                <a16:creationId xmlns:a16="http://schemas.microsoft.com/office/drawing/2014/main" id="{684C0E57-5042-FF1F-E507-FA6ABB4C652F}"/>
              </a:ext>
            </a:extLst>
          </p:cNvPr>
          <p:cNvSpPr txBox="1">
            <a:spLocks/>
          </p:cNvSpPr>
          <p:nvPr/>
        </p:nvSpPr>
        <p:spPr>
          <a:xfrm>
            <a:off x="492752" y="3774708"/>
            <a:ext cx="9540876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 anchor="t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sz="4400" dirty="0">
                <a:solidFill>
                  <a:schemeClr val="bg1"/>
                </a:solidFill>
                <a:ea typeface="+mn-lt"/>
                <a:cs typeface="+mn-lt"/>
              </a:rPr>
              <a:t>Accuracy Plot Base Data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B9CBC50E-F116-9364-D40A-7DA1AC1CCA7E}"/>
              </a:ext>
            </a:extLst>
          </p:cNvPr>
          <p:cNvSpPr txBox="1">
            <a:spLocks/>
          </p:cNvSpPr>
          <p:nvPr/>
        </p:nvSpPr>
        <p:spPr>
          <a:xfrm>
            <a:off x="13781609" y="3774668"/>
            <a:ext cx="8778876" cy="946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 anchor="t">
            <a:normAutofit fontScale="77500" lnSpcReduction="2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>
                <a:solidFill>
                  <a:schemeClr val="bg1"/>
                </a:solidFill>
              </a:rPr>
              <a:t>Accuracy Plot Oversampled Data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986997B34F344B82A42105B05873CA" ma:contentTypeVersion="2" ma:contentTypeDescription="Create a new document." ma:contentTypeScope="" ma:versionID="fb029ed55db350da9d9178fbd40b5a9a">
  <xsd:schema xmlns:xsd="http://www.w3.org/2001/XMLSchema" xmlns:xs="http://www.w3.org/2001/XMLSchema" xmlns:p="http://schemas.microsoft.com/office/2006/metadata/properties" xmlns:ns2="c5f61be1-9127-4050-ab84-04dd5f1f67ec" targetNamespace="http://schemas.microsoft.com/office/2006/metadata/properties" ma:root="true" ma:fieldsID="6f1d912d994e77cfe6f0cce189f8ff1f" ns2:_="">
    <xsd:import namespace="c5f61be1-9127-4050-ab84-04dd5f1f67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f61be1-9127-4050-ab84-04dd5f1f67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1553D1-2ED7-4B01-B972-97A919ADD3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11503F-CE80-4218-815A-ED9E26A8FD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f61be1-9127-4050-ab84-04dd5f1f67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4DA921-46DF-4ACF-8F7E-4503CFC7CD9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20_BasicBlack</vt:lpstr>
      <vt:lpstr>What Factors Are Responsible for Corporate Employee Attrition?</vt:lpstr>
      <vt:lpstr>Overview</vt:lpstr>
      <vt:lpstr>PowerPoint Presentation</vt:lpstr>
      <vt:lpstr>PowerPoint Presentation</vt:lpstr>
      <vt:lpstr>Data Collection</vt:lpstr>
      <vt:lpstr>PowerPoint Presentation</vt:lpstr>
      <vt:lpstr>Data Pre-Processing</vt:lpstr>
      <vt:lpstr>PowerPoint Presentation</vt:lpstr>
      <vt:lpstr>K nearest neighbour </vt:lpstr>
      <vt:lpstr>Unpruned Decision Tree</vt:lpstr>
      <vt:lpstr>Pre Pruned Decision Tree</vt:lpstr>
      <vt:lpstr>Post Prune Decision Tree</vt:lpstr>
      <vt:lpstr>Models Used: XGBoost</vt:lpstr>
      <vt:lpstr>Models Used: XGBoost</vt:lpstr>
      <vt:lpstr>Comparison of Models Base Data </vt:lpstr>
      <vt:lpstr>Comparison of Models Oversampled Data </vt:lpstr>
      <vt:lpstr>Results </vt:lpstr>
      <vt:lpstr>Insights </vt:lpstr>
      <vt:lpstr>Future Work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Factors Are Responsible for Corporate Employee Attrition?</dc:title>
  <cp:revision>566</cp:revision>
  <dcterms:modified xsi:type="dcterms:W3CDTF">2022-11-28T15:37:11Z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0x010100A6986997B34F344B82A42105B05873CA</vt:lpwstr>
  </property>
</Properties>
</file>